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1" r:id="rId1"/>
    <p:sldMasterId id="2147483708" r:id="rId2"/>
  </p:sldMasterIdLst>
  <p:notesMasterIdLst>
    <p:notesMasterId r:id="rId17"/>
  </p:notesMasterIdLst>
  <p:handoutMasterIdLst>
    <p:handoutMasterId r:id="rId18"/>
  </p:handoutMasterIdLst>
  <p:sldIdLst>
    <p:sldId id="325" r:id="rId3"/>
    <p:sldId id="363" r:id="rId4"/>
    <p:sldId id="345" r:id="rId5"/>
    <p:sldId id="346" r:id="rId6"/>
    <p:sldId id="347" r:id="rId7"/>
    <p:sldId id="364" r:id="rId8"/>
    <p:sldId id="365" r:id="rId9"/>
    <p:sldId id="366" r:id="rId10"/>
    <p:sldId id="367" r:id="rId11"/>
    <p:sldId id="368" r:id="rId12"/>
    <p:sldId id="369" r:id="rId13"/>
    <p:sldId id="370" r:id="rId14"/>
    <p:sldId id="371" r:id="rId15"/>
    <p:sldId id="372" r:id="rId16"/>
  </p:sldIdLst>
  <p:sldSz cx="9144000" cy="6858000" type="screen4x3"/>
  <p:notesSz cx="7010400" cy="9296400"/>
  <p:custDataLst>
    <p:tags r:id="rId19"/>
  </p:custData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86667" autoAdjust="0"/>
  </p:normalViewPr>
  <p:slideViewPr>
    <p:cSldViewPr>
      <p:cViewPr varScale="1">
        <p:scale>
          <a:sx n="101" d="100"/>
          <a:sy n="101" d="100"/>
        </p:scale>
        <p:origin x="195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978"/>
    </p:cViewPr>
  </p:sorterViewPr>
  <p:notesViewPr>
    <p:cSldViewPr>
      <p:cViewPr>
        <p:scale>
          <a:sx n="75" d="100"/>
          <a:sy n="75" d="100"/>
        </p:scale>
        <p:origin x="-732" y="18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8086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6426"/>
            <a:ext cx="5140960" cy="4183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notes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0625" y="703263"/>
            <a:ext cx="4630738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543040" y="8896350"/>
            <a:ext cx="395958" cy="306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A6387FC2-3D27-4F52-9D76-628B6E360B66}" type="slidenum">
              <a:rPr lang="en-US" sz="1400">
                <a:latin typeface="Calibri" panose="020F0502020204030204" pitchFamily="34" charset="0"/>
              </a:rPr>
              <a:pPr algn="r"/>
              <a:t>‹#›</a:t>
            </a:fld>
            <a:endParaRPr lang="en-US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6491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monwealthfund.org/Health-Reform/Health-Reform-Resource.aspx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afO1zpggQk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173"/>
            <a:ext cx="3169920" cy="480388"/>
          </a:xfrm>
          <a:prstGeom prst="rect">
            <a:avLst/>
          </a:prstGeom>
        </p:spPr>
        <p:txBody>
          <a:bodyPr lIns="94851" tIns="47425" rIns="94851" bIns="47425"/>
          <a:lstStyle/>
          <a:p>
            <a:fld id="{3795C09E-89EC-472A-AE66-F0B7C1C553D3}" type="slidenum">
              <a:rPr lang="en-US" smtClean="0">
                <a:latin typeface="Calibri" panose="020F0502020204030204" pitchFamily="34" charset="0"/>
              </a:rPr>
              <a:pPr/>
              <a:t>1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652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977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 smtClean="0">
                <a:effectLst/>
              </a:rPr>
              <a:t>http://www.youtube.com/watch?v=Dqabs9xysYA</a:t>
            </a:r>
          </a:p>
          <a:p>
            <a:r>
              <a:rPr lang="en-US" u="sng" dirty="0" smtClean="0">
                <a:effectLst/>
                <a:hlinkClick r:id="rId3"/>
              </a:rPr>
              <a:t>http://www.commonwealthfund.org/Health-Reform/Health-Reform-Resource.aspx</a:t>
            </a:r>
            <a:r>
              <a:rPr lang="en-US" dirty="0" smtClean="0">
                <a:effectLst/>
              </a:rPr>
              <a:t> 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http://www.youtube.com/watch?v=vju70I6qSKk which policy tools are in evidence?  Regulation, mandates, government management,</a:t>
            </a:r>
            <a:r>
              <a:rPr lang="en-US" baseline="0" dirty="0" smtClean="0"/>
              <a:t> </a:t>
            </a:r>
            <a:r>
              <a:rPr lang="en-US" dirty="0" smtClean="0"/>
              <a:t>marketplace incentives, public education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275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293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with video clip of health care policy.</a:t>
            </a:r>
            <a:r>
              <a:rPr lang="en-US" baseline="0" dirty="0" smtClean="0"/>
              <a:t>  </a:t>
            </a:r>
          </a:p>
          <a:p>
            <a:r>
              <a:rPr lang="en-US" baseline="0" dirty="0" smtClean="0"/>
              <a:t>Discuss as a class, which policy tools from the list in table 5.1 are in evidence? </a:t>
            </a:r>
          </a:p>
          <a:p>
            <a:endParaRPr lang="en-US" baseline="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Video: 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ea typeface="+mn-ea"/>
                <a:cs typeface="+mn-cs"/>
                <a:hlinkClick r:id="rId3"/>
              </a:rPr>
              <a:t>https://www.youtube.com/watch?v=gafO1zpggQk</a:t>
            </a:r>
            <a:r>
              <a:rPr lang="en-US" sz="1200" kern="1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  “How Will the Health Care Law Work?  Americans Ask, We Answer.” PBS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ea typeface="+mn-ea"/>
                <a:cs typeface="+mn-cs"/>
              </a:rPr>
              <a:t>NewsHour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ea typeface="+mn-ea"/>
                <a:cs typeface="+mn-cs"/>
              </a:rPr>
              <a:t>. July 3, 2012.  Discusses provisions of the Affordable Care Act.  Good illustration of policy tools in use. (Time: 8:52)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483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260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295400"/>
          </a:xfrm>
          <a:prstGeom prst="rect">
            <a:avLst/>
          </a:prstGeom>
        </p:spPr>
        <p:txBody>
          <a:bodyPr anchor="ctr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460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736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295400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346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"/>
            <a:ext cx="7886700" cy="1295400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458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491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5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78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110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11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405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  <a:prstGeom prst="rect">
            <a:avLst/>
          </a:prstGeom>
        </p:spPr>
        <p:txBody>
          <a:bodyPr anchor="ctr"/>
          <a:lstStyle>
            <a:lvl1pPr>
              <a:defRPr sz="3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424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873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687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-20121"/>
            <a:ext cx="7886700" cy="1325563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037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557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346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50" y="2286000"/>
            <a:ext cx="7886700" cy="211182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656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8485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132556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00" y="2971799"/>
            <a:ext cx="7675350" cy="3205163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356351"/>
            <a:ext cx="9144000" cy="513669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dirty="0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13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6356351"/>
            <a:ext cx="9144000" cy="513669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/>
          <p:cNvSpPr/>
          <p:nvPr userDrawn="1"/>
        </p:nvSpPr>
        <p:spPr>
          <a:xfrm>
            <a:off x="0" y="-1"/>
            <a:ext cx="9144000" cy="1270681"/>
          </a:xfrm>
          <a:prstGeom prst="rect">
            <a:avLst/>
          </a:prstGeom>
          <a:solidFill>
            <a:srgbClr val="FFD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16903"/>
            <a:ext cx="9144000" cy="365125"/>
          </a:xfrm>
          <a:prstGeom prst="rect">
            <a:avLst/>
          </a:prstGeom>
        </p:spPr>
        <p:txBody>
          <a:bodyPr/>
          <a:lstStyle>
            <a:lvl1pPr algn="ctr"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IN" smtClean="0"/>
              <a:t>Kraft</a:t>
            </a:r>
            <a:r>
              <a:rPr lang="en-US" dirty="0" smtClean="0"/>
              <a:t> and Furlong, Public Policy, 6e, </a:t>
            </a:r>
            <a:r>
              <a:rPr lang="en-IN" dirty="0" smtClean="0"/>
              <a:t>SAGE Publishing, 2018. </a:t>
            </a:r>
            <a:endParaRPr lang="en-US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416903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35100B4B-F5D2-44DD-9A19-A980681504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605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11" r:id="rId1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Calibri" panose="020F050202020403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1621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9534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Calibri" panose="020F050202020403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Calibri" panose="020F05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hyperlink" Target="https://www.youtube.com/watch?v=vju70I6qSKk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hyperlink" Target="https://www.youtube.com/watch?v=gafO1zpggQk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0201224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Step 2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 Policy Alternatives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313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Instruments </a:t>
            </a:r>
            <a:r>
              <a:rPr lang="en-US" b="1" dirty="0" smtClean="0">
                <a:solidFill>
                  <a:schemeClr val="bg1"/>
                </a:solidFill>
              </a:rPr>
              <a:t>of Public Policy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Regulation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Government management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Taxing </a:t>
            </a:r>
            <a:r>
              <a:rPr lang="en-US" sz="3200" b="1" dirty="0">
                <a:solidFill>
                  <a:schemeClr val="bg1"/>
                </a:solidFill>
              </a:rPr>
              <a:t>and </a:t>
            </a:r>
            <a:r>
              <a:rPr lang="en-US" sz="3200" b="1" dirty="0" smtClean="0">
                <a:solidFill>
                  <a:schemeClr val="bg1"/>
                </a:solidFill>
              </a:rPr>
              <a:t>spending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Market mechanisms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Education </a:t>
            </a:r>
            <a:r>
              <a:rPr lang="en-US" sz="3200" b="1" dirty="0">
                <a:solidFill>
                  <a:schemeClr val="bg1"/>
                </a:solidFill>
              </a:rPr>
              <a:t>and </a:t>
            </a:r>
            <a:r>
              <a:rPr lang="en-US" sz="3200" b="1" dirty="0" smtClean="0">
                <a:solidFill>
                  <a:schemeClr val="bg1"/>
                </a:solidFill>
              </a:rPr>
              <a:t>information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786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Health Care Policy: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The Affordable Care Act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This far-reaching policy demonstrates all the instruments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What instruments do you see?</a:t>
            </a:r>
          </a:p>
          <a:p>
            <a:r>
              <a:rPr lang="en-US" sz="2800" dirty="0" smtClean="0">
                <a:solidFill>
                  <a:schemeClr val="bg1"/>
                </a:solidFill>
                <a:effectLst/>
              </a:rPr>
              <a:t>Watch this video and identify the examples </a:t>
            </a:r>
            <a:r>
              <a:rPr lang="en-US" sz="2800" dirty="0">
                <a:solidFill>
                  <a:schemeClr val="bg1"/>
                </a:solidFill>
                <a:effectLst/>
              </a:rPr>
              <a:t>of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policy </a:t>
            </a:r>
            <a:r>
              <a:rPr lang="en-US" sz="2800" dirty="0">
                <a:solidFill>
                  <a:schemeClr val="bg1"/>
                </a:solidFill>
                <a:effectLst/>
              </a:rPr>
              <a:t>tools in </a:t>
            </a:r>
            <a:r>
              <a:rPr lang="en-US" sz="2800" dirty="0" smtClean="0">
                <a:solidFill>
                  <a:schemeClr val="bg1"/>
                </a:solidFill>
                <a:effectLst/>
              </a:rPr>
              <a:t>use</a:t>
            </a:r>
          </a:p>
          <a:p>
            <a:pPr lvl="1"/>
            <a:r>
              <a:rPr lang="en-US" sz="2800" b="1" dirty="0" smtClean="0">
                <a:solidFill>
                  <a:schemeClr val="bg1"/>
                </a:solidFill>
                <a:hlinkClick r:id="rId4"/>
              </a:rPr>
              <a:t>https://www.youtube.com/watch?v=vju70I6qSKk</a:t>
            </a:r>
            <a:endParaRPr lang="en-US" sz="2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919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Lowi Policy Typology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The general ways policies address a problem:</a:t>
            </a:r>
          </a:p>
          <a:p>
            <a:pPr>
              <a:buNone/>
            </a:pPr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chemeClr val="bg1"/>
                </a:solidFill>
              </a:rPr>
              <a:t>Distributive </a:t>
            </a:r>
            <a:r>
              <a:rPr lang="en-US" sz="3200" b="1" dirty="0">
                <a:solidFill>
                  <a:schemeClr val="bg1"/>
                </a:solidFill>
              </a:rPr>
              <a:t>policy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</a:rPr>
              <a:t>Individualized </a:t>
            </a:r>
            <a:r>
              <a:rPr lang="en-US" sz="2800" dirty="0">
                <a:solidFill>
                  <a:schemeClr val="bg1"/>
                </a:solidFill>
              </a:rPr>
              <a:t>grants and </a:t>
            </a:r>
            <a:r>
              <a:rPr lang="en-US" sz="2800" dirty="0" smtClean="0">
                <a:solidFill>
                  <a:schemeClr val="bg1"/>
                </a:solidFill>
              </a:rPr>
              <a:t>programs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Redistributive policy</a:t>
            </a:r>
            <a:endParaRPr lang="en-US" sz="3200" b="1" dirty="0">
              <a:solidFill>
                <a:schemeClr val="bg1"/>
              </a:solidFill>
            </a:endParaRPr>
          </a:p>
          <a:p>
            <a:pPr lvl="1"/>
            <a:r>
              <a:rPr lang="en-US" sz="2800" dirty="0" smtClean="0">
                <a:solidFill>
                  <a:schemeClr val="bg1"/>
                </a:solidFill>
              </a:rPr>
              <a:t>Winners and losers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sz="2800" dirty="0" smtClean="0">
                <a:solidFill>
                  <a:schemeClr val="bg1"/>
                </a:solidFill>
              </a:rPr>
              <a:t>one gains, another pays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Regulatory </a:t>
            </a:r>
            <a:r>
              <a:rPr lang="en-US" sz="3200" b="1" dirty="0">
                <a:solidFill>
                  <a:schemeClr val="bg1"/>
                </a:solidFill>
              </a:rPr>
              <a:t>policy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</a:rPr>
              <a:t>Government </a:t>
            </a:r>
            <a:r>
              <a:rPr lang="en-US" sz="2800" dirty="0">
                <a:solidFill>
                  <a:schemeClr val="bg1"/>
                </a:solidFill>
              </a:rPr>
              <a:t>restriction of </a:t>
            </a:r>
            <a:r>
              <a:rPr lang="en-US" sz="2800" dirty="0" smtClean="0">
                <a:solidFill>
                  <a:schemeClr val="bg1"/>
                </a:solidFill>
              </a:rPr>
              <a:t>choice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</a:rPr>
              <a:t>Competitive regulations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</a:rPr>
              <a:t>Protective regulations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095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Construct Alternatives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There are many instruments available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Policymakers can use traditional or new and creative approaches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Consider how the approach will impact people’s behavior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34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Instruments of Public Policy 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Regulate</a:t>
            </a:r>
          </a:p>
          <a:p>
            <a:pPr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Subsidize</a:t>
            </a:r>
          </a:p>
          <a:p>
            <a:pPr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Impose taxes or give tax deductions</a:t>
            </a:r>
          </a:p>
          <a:p>
            <a:pPr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Market incentives</a:t>
            </a:r>
          </a:p>
          <a:p>
            <a:pPr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Charge fees for specific services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2">
              <a:defRPr/>
            </a:pPr>
            <a:r>
              <a:rPr lang="en-US" sz="3000" b="1" dirty="0" smtClean="0">
                <a:solidFill>
                  <a:schemeClr val="bg1"/>
                </a:solidFill>
              </a:rPr>
              <a:t>Educate</a:t>
            </a:r>
          </a:p>
          <a:p>
            <a:pPr lvl="2">
              <a:defRPr/>
            </a:pPr>
            <a:r>
              <a:rPr lang="en-US" sz="3000" b="1" dirty="0" smtClean="0">
                <a:solidFill>
                  <a:schemeClr val="bg1"/>
                </a:solidFill>
              </a:rPr>
              <a:t>Conduct  research</a:t>
            </a:r>
          </a:p>
          <a:p>
            <a:pPr lvl="2">
              <a:defRPr/>
            </a:pPr>
            <a:r>
              <a:rPr lang="en-US" sz="3000" b="1" dirty="0" smtClean="0">
                <a:solidFill>
                  <a:schemeClr val="bg1"/>
                </a:solidFill>
              </a:rPr>
              <a:t>Provide direct services</a:t>
            </a:r>
          </a:p>
          <a:p>
            <a:pPr lvl="2">
              <a:defRPr/>
            </a:pPr>
            <a:r>
              <a:rPr lang="en-US" sz="3000" b="1" dirty="0" smtClean="0">
                <a:solidFill>
                  <a:schemeClr val="bg1"/>
                </a:solidFill>
              </a:rPr>
              <a:t>Privatize</a:t>
            </a:r>
            <a:r>
              <a:rPr lang="en-US" sz="3000" b="1" dirty="0">
                <a:solidFill>
                  <a:schemeClr val="bg1"/>
                </a:solidFill>
              </a:rPr>
              <a:t>, contract </a:t>
            </a:r>
            <a:r>
              <a:rPr lang="en-US" sz="3000" b="1" dirty="0" smtClean="0">
                <a:solidFill>
                  <a:schemeClr val="bg1"/>
                </a:solidFill>
              </a:rPr>
              <a:t>out</a:t>
            </a:r>
          </a:p>
          <a:p>
            <a:pPr lvl="2">
              <a:defRPr/>
            </a:pPr>
            <a:r>
              <a:rPr lang="en-US" sz="3000" b="1" dirty="0" smtClean="0">
                <a:solidFill>
                  <a:schemeClr val="bg1"/>
                </a:solidFill>
              </a:rPr>
              <a:t>Create public trusts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6416675"/>
            <a:ext cx="9144000" cy="365125"/>
          </a:xfrm>
        </p:spPr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86600" y="6416675"/>
            <a:ext cx="2057400" cy="365125"/>
          </a:xfrm>
        </p:spPr>
        <p:txBody>
          <a:bodyPr/>
          <a:lstStyle/>
          <a:p>
            <a:fld id="{35100B4B-F5D2-44DD-9A19-A980681504E0}" type="slidenum">
              <a:rPr lang="en-US" smtClean="0"/>
              <a:pPr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134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600" b="1" dirty="0" smtClean="0">
                <a:solidFill>
                  <a:schemeClr val="bg1"/>
                </a:solidFill>
              </a:rPr>
              <a:t>What Tools Do You See? </a:t>
            </a:r>
            <a:endParaRPr lang="en-US" sz="4600" b="1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4606" y="1828800"/>
            <a:ext cx="8382000" cy="4351338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ct val="30000"/>
              </a:spcBef>
              <a:defRPr/>
            </a:pPr>
            <a:r>
              <a:rPr lang="en-US" sz="2800" b="1" dirty="0">
                <a:solidFill>
                  <a:schemeClr val="bg1"/>
                </a:solidFill>
              </a:rPr>
              <a:t>Video: </a:t>
            </a:r>
            <a:r>
              <a:rPr lang="en-US" sz="2800" b="1" u="sng" dirty="0" smtClean="0">
                <a:solidFill>
                  <a:schemeClr val="bg1"/>
                </a:solidFill>
                <a:hlinkClick r:id="rId4"/>
              </a:rPr>
              <a:t>https</a:t>
            </a:r>
            <a:r>
              <a:rPr lang="en-US" sz="2800" b="1" u="sng" dirty="0">
                <a:solidFill>
                  <a:schemeClr val="bg1"/>
                </a:solidFill>
                <a:hlinkClick r:id="rId4"/>
              </a:rPr>
              <a:t>://</a:t>
            </a:r>
            <a:r>
              <a:rPr lang="en-US" sz="2800" b="1" u="sng" dirty="0" smtClean="0">
                <a:solidFill>
                  <a:schemeClr val="bg1"/>
                </a:solidFill>
                <a:hlinkClick r:id="rId4"/>
              </a:rPr>
              <a:t>www.youtube.com/watch?v=gafO1zpggQk</a:t>
            </a:r>
            <a:endParaRPr lang="en-US" sz="2800" b="1" dirty="0">
              <a:solidFill>
                <a:schemeClr val="bg1"/>
              </a:solidFill>
            </a:endParaRPr>
          </a:p>
          <a:p>
            <a:pPr marL="457200" lvl="0" indent="-457200">
              <a:spcBef>
                <a:spcPct val="30000"/>
              </a:spcBef>
              <a:defRPr/>
            </a:pPr>
            <a:r>
              <a:rPr lang="en-US" sz="2800" b="1" dirty="0">
                <a:solidFill>
                  <a:schemeClr val="bg1"/>
                </a:solidFill>
              </a:rPr>
              <a:t>“How Will the Health Care Law Work?  Americans Ask, We Answer.” PBS </a:t>
            </a:r>
            <a:r>
              <a:rPr lang="en-US" sz="2800" b="1" dirty="0" err="1">
                <a:solidFill>
                  <a:schemeClr val="bg1"/>
                </a:solidFill>
              </a:rPr>
              <a:t>NewsHour</a:t>
            </a:r>
            <a:r>
              <a:rPr lang="en-US" sz="2800" b="1" dirty="0">
                <a:solidFill>
                  <a:schemeClr val="bg1"/>
                </a:solidFill>
              </a:rPr>
              <a:t>. July 3, 2012.  Discusses provisions of the Affordable Care Act.  Good illustration of policy tools in use. (Time: 8:52)</a:t>
            </a:r>
          </a:p>
          <a:p>
            <a:endParaRPr lang="en-IN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DF30F-28D6-424A-85DA-B78E3B157D5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886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Effective Policy Design: 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Schneider </a:t>
            </a:r>
            <a:r>
              <a:rPr lang="en-US" b="1" dirty="0">
                <a:solidFill>
                  <a:schemeClr val="bg1"/>
                </a:solidFill>
              </a:rPr>
              <a:t>and Ingram (1997</a:t>
            </a:r>
            <a:r>
              <a:rPr lang="en-US" b="1" dirty="0" smtClean="0">
                <a:solidFill>
                  <a:schemeClr val="bg1"/>
                </a:solidFill>
              </a:rPr>
              <a:t>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The most effective policies consider the motivations and tendencies of 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</a:rPr>
              <a:t>Government agents: will implement policy</a:t>
            </a:r>
            <a:endParaRPr lang="en-US" sz="2800" dirty="0">
              <a:solidFill>
                <a:schemeClr val="bg1"/>
              </a:solidFill>
            </a:endParaRP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The target </a:t>
            </a:r>
            <a:r>
              <a:rPr lang="en-US" sz="2800" dirty="0" smtClean="0">
                <a:solidFill>
                  <a:schemeClr val="bg1"/>
                </a:solidFill>
              </a:rPr>
              <a:t>population: will receive the policy</a:t>
            </a:r>
          </a:p>
          <a:p>
            <a:r>
              <a:rPr lang="en-US" sz="3200" b="1" i="1" dirty="0" smtClean="0">
                <a:solidFill>
                  <a:schemeClr val="bg1"/>
                </a:solidFill>
              </a:rPr>
              <a:t>Policy design</a:t>
            </a:r>
            <a:r>
              <a:rPr lang="en-US" sz="3200" b="1" dirty="0" smtClean="0">
                <a:solidFill>
                  <a:schemeClr val="bg1"/>
                </a:solidFill>
              </a:rPr>
              <a:t> should analyze likely behaviors and use tools that fit the best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Developed a set of categories describing the tools; a typology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68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Categories of Policy Tools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Schneider </a:t>
            </a:r>
            <a:r>
              <a:rPr lang="en-US" sz="2800" b="1" dirty="0">
                <a:solidFill>
                  <a:schemeClr val="bg1"/>
                </a:solidFill>
              </a:rPr>
              <a:t>and Ingram (1997</a:t>
            </a:r>
            <a:r>
              <a:rPr lang="en-US" sz="2800" b="1" dirty="0" smtClean="0">
                <a:solidFill>
                  <a:schemeClr val="bg1"/>
                </a:solidFill>
              </a:rPr>
              <a:t>)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Authority tools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Inducements and sanctions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Capacity-building tools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Hortatory tools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Learning tools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400050" lvl="1" indent="0"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This typology considers the likely </a:t>
            </a:r>
          </a:p>
          <a:p>
            <a:pPr marL="400050" lvl="1" indent="0">
              <a:buNone/>
            </a:pPr>
            <a:r>
              <a:rPr lang="en-US" sz="3200" b="1" i="1" dirty="0" smtClean="0">
                <a:solidFill>
                  <a:schemeClr val="bg1"/>
                </a:solidFill>
              </a:rPr>
              <a:t>behaviors</a:t>
            </a:r>
            <a:r>
              <a:rPr lang="en-US" sz="3200" b="1" dirty="0" smtClean="0">
                <a:solidFill>
                  <a:schemeClr val="bg1"/>
                </a:solidFill>
              </a:rPr>
              <a:t> of those </a:t>
            </a:r>
            <a:r>
              <a:rPr lang="en-US" sz="3200" b="1" i="1" dirty="0" smtClean="0">
                <a:solidFill>
                  <a:schemeClr val="bg1"/>
                </a:solidFill>
              </a:rPr>
              <a:t>implementing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</a:p>
          <a:p>
            <a:pPr marL="400050" lvl="1" indent="0"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and </a:t>
            </a:r>
            <a:r>
              <a:rPr lang="en-US" sz="3200" b="1" i="1" dirty="0" smtClean="0">
                <a:solidFill>
                  <a:schemeClr val="bg1"/>
                </a:solidFill>
              </a:rPr>
              <a:t>targeted </a:t>
            </a:r>
            <a:r>
              <a:rPr lang="en-US" sz="3200" b="1" dirty="0" smtClean="0">
                <a:solidFill>
                  <a:schemeClr val="bg1"/>
                </a:solidFill>
              </a:rPr>
              <a:t>by policies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23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What Are Some Innovative Ways to Develop Policy?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07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Methods to Formulate Policy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Importance of creative thinking</a:t>
            </a:r>
          </a:p>
          <a:p>
            <a:pPr>
              <a:lnSpc>
                <a:spcPct val="90000"/>
              </a:lnSpc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No </a:t>
            </a:r>
            <a:r>
              <a:rPr lang="en-US" sz="3200" b="1" dirty="0">
                <a:solidFill>
                  <a:schemeClr val="bg1"/>
                </a:solidFill>
              </a:rPr>
              <a:t>action </a:t>
            </a:r>
            <a:r>
              <a:rPr lang="en-US" sz="3200" b="1" dirty="0" smtClean="0">
                <a:solidFill>
                  <a:schemeClr val="bg1"/>
                </a:solidFill>
              </a:rPr>
              <a:t>analysis</a:t>
            </a:r>
          </a:p>
          <a:p>
            <a:pPr lvl="1"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What </a:t>
            </a:r>
            <a:r>
              <a:rPr lang="en-US" sz="2800" dirty="0">
                <a:solidFill>
                  <a:schemeClr val="bg1"/>
                </a:solidFill>
              </a:rPr>
              <a:t>happens if we </a:t>
            </a:r>
            <a:r>
              <a:rPr lang="en-US" sz="2800" dirty="0" smtClean="0">
                <a:solidFill>
                  <a:schemeClr val="bg1"/>
                </a:solidFill>
              </a:rPr>
              <a:t>keep existing policies in force? </a:t>
            </a:r>
          </a:p>
          <a:p>
            <a:pPr>
              <a:lnSpc>
                <a:spcPct val="90000"/>
              </a:lnSpc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Quick </a:t>
            </a:r>
            <a:r>
              <a:rPr lang="en-US" sz="3200" b="1" dirty="0">
                <a:solidFill>
                  <a:schemeClr val="bg1"/>
                </a:solidFill>
              </a:rPr>
              <a:t>surveys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800" dirty="0">
                <a:solidFill>
                  <a:schemeClr val="bg1"/>
                </a:solidFill>
              </a:rPr>
              <a:t>T</a:t>
            </a:r>
            <a:r>
              <a:rPr lang="en-US" sz="2800" dirty="0" smtClean="0">
                <a:solidFill>
                  <a:schemeClr val="bg1"/>
                </a:solidFill>
              </a:rPr>
              <a:t>alk with </a:t>
            </a:r>
            <a:r>
              <a:rPr lang="en-US" sz="2800" dirty="0">
                <a:solidFill>
                  <a:schemeClr val="bg1"/>
                </a:solidFill>
              </a:rPr>
              <a:t>policy network to see tools they </a:t>
            </a:r>
            <a:r>
              <a:rPr lang="en-US" sz="2800" dirty="0" smtClean="0">
                <a:solidFill>
                  <a:schemeClr val="bg1"/>
                </a:solidFill>
              </a:rPr>
              <a:t>recommend</a:t>
            </a:r>
          </a:p>
          <a:p>
            <a:pPr>
              <a:lnSpc>
                <a:spcPct val="90000"/>
              </a:lnSpc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Literature </a:t>
            </a:r>
            <a:r>
              <a:rPr lang="en-US" sz="3200" b="1" dirty="0">
                <a:solidFill>
                  <a:schemeClr val="bg1"/>
                </a:solidFill>
              </a:rPr>
              <a:t>review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800" dirty="0">
                <a:solidFill>
                  <a:schemeClr val="bg1"/>
                </a:solidFill>
              </a:rPr>
              <a:t>What policy alternatives are out there?  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800" dirty="0">
                <a:solidFill>
                  <a:schemeClr val="bg1"/>
                </a:solidFill>
              </a:rPr>
              <a:t>Think tanks, interest groups</a:t>
            </a:r>
          </a:p>
          <a:p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0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b="1" dirty="0" smtClean="0">
                <a:solidFill>
                  <a:schemeClr val="bg1"/>
                </a:solidFill>
              </a:rPr>
              <a:t>Construct Alternatives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chemeClr val="bg1"/>
                </a:solidFill>
              </a:rPr>
              <a:t>Real world situations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</a:rPr>
              <a:t>What’s </a:t>
            </a:r>
            <a:r>
              <a:rPr lang="en-US" sz="2800" b="1" dirty="0">
                <a:solidFill>
                  <a:schemeClr val="bg1"/>
                </a:solidFill>
              </a:rPr>
              <a:t>worked in similar </a:t>
            </a:r>
            <a:r>
              <a:rPr lang="en-US" sz="2800" b="1" dirty="0" smtClean="0">
                <a:solidFill>
                  <a:schemeClr val="bg1"/>
                </a:solidFill>
              </a:rPr>
              <a:t>situations?</a:t>
            </a:r>
            <a:endParaRPr lang="en-US" sz="2800" b="1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</a:rPr>
              <a:t>Has it been tried by a state? 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Parallel </a:t>
            </a:r>
            <a:r>
              <a:rPr lang="en-US" sz="3200" b="1" dirty="0">
                <a:solidFill>
                  <a:schemeClr val="bg1"/>
                </a:solidFill>
              </a:rPr>
              <a:t>situations/analogies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</a:rPr>
              <a:t>Used in other sectors? For other problems?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Brainstorm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13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82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en-US" b="1" dirty="0" smtClean="0">
                <a:solidFill>
                  <a:schemeClr val="bg1"/>
                </a:solidFill>
              </a:rPr>
              <a:t>Wrap-Up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bg1"/>
                </a:solidFill>
              </a:rPr>
              <a:t>Government </a:t>
            </a:r>
            <a:r>
              <a:rPr lang="en-US" sz="2800" b="1" dirty="0" smtClean="0">
                <a:solidFill>
                  <a:schemeClr val="bg1"/>
                </a:solidFill>
              </a:rPr>
              <a:t>can utilize many tools to address problems</a:t>
            </a:r>
          </a:p>
          <a:p>
            <a:pPr>
              <a:defRPr/>
            </a:pPr>
            <a:r>
              <a:rPr lang="en-US" sz="2800" b="1" dirty="0" smtClean="0">
                <a:solidFill>
                  <a:schemeClr val="bg1"/>
                </a:solidFill>
              </a:rPr>
              <a:t>Possible policy actions can come from new and creative alternatives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Kraft</a:t>
            </a:r>
            <a:r>
              <a:rPr lang="en-US" smtClean="0"/>
              <a:t> and Furlong, Public Policy, 6e, </a:t>
            </a:r>
            <a:r>
              <a:rPr lang="en-IN" smtClean="0"/>
              <a:t>SAGE Publishing, 2018.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00B4B-F5D2-44DD-9A19-A980681504E0}" type="slidenum">
              <a:rPr lang="en-US" smtClean="0"/>
              <a:pPr/>
              <a:t>14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345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ANSWERNOWTEXT" val="Answer Now"/>
  <p:tag name="RESPTABLESTYLE" val="-1"/>
  <p:tag name="ALLOWDUPLICATES" val="False"/>
  <p:tag name="AUTOADVANCE" val="False"/>
  <p:tag name="STDCHART" val="1"/>
  <p:tag name="BUBBLENAMEVISIBLE" val="True"/>
  <p:tag name="DEFAULTNUMTEAMS" val="5"/>
  <p:tag name="CUSTOMCELLBACKCOLOR2" val="-13395457"/>
  <p:tag name="DISPLAYNAME" val="True"/>
  <p:tag name="GRIDROTATIONINTERVAL" val="2"/>
  <p:tag name="POLLINGCYCLE" val="2"/>
  <p:tag name="INCLUDENONRESPONDERS" val="False"/>
  <p:tag name="ALLOWUSERFEEDBACK" val="True"/>
  <p:tag name="REALTIMEBACKUPPATH" val="(None)"/>
  <p:tag name="ADVANCEDSETTINGSVIEW" val="False"/>
  <p:tag name="FIBDISPLAYKEYWORDS" val="True"/>
  <p:tag name="USESECONDARYMONITOR" val="True"/>
  <p:tag name="RESPCOUNTERSTYLE" val="-1"/>
  <p:tag name="NUMRESPONSES" val="1"/>
  <p:tag name="REVIEWONLY" val="False"/>
  <p:tag name="TEAMSINLEADERBOARD" val="5"/>
  <p:tag name="BUBBLEGROUPING" val="3"/>
  <p:tag name="CUSTOMCELLBACKCOLOR3" val="-268652"/>
  <p:tag name="DISPLAYDEVICEID" val="True"/>
  <p:tag name="GRIDPOSITION" val="1"/>
  <p:tag name="MULTIRESPDIVISOR" val="1"/>
  <p:tag name="INCORRECTPOINTVALUE" val="0"/>
  <p:tag name="CHARTSCALE" val="True"/>
  <p:tag name="TPVERSION" val="2008"/>
  <p:tag name="ANSWERNOWSTYLE" val="-1"/>
  <p:tag name="INPUTSOURCE" val="1"/>
  <p:tag name="ROTATIONINTERVAL" val="2"/>
  <p:tag name="BUBBLESIZEVISIBLE" val="True"/>
  <p:tag name="CUSTOMCELLBACKCOLOR1" val="-657956"/>
  <p:tag name="GRIDOPACITY" val="90"/>
  <p:tag name="CHARTLABELS" val="0"/>
  <p:tag name="CORRECTPOINTVALUE" val="100"/>
  <p:tag name="FIBDISPLAYRESULTS" val="True"/>
  <p:tag name="SHOWBARVISIBLE" val="True"/>
  <p:tag name="COUNTDOWNSECONDS" val="10"/>
  <p:tag name="AUTOUPDATEALIASES" val="True"/>
  <p:tag name="CUSTOMGRIDBACKCOLOR" val="-2830136"/>
  <p:tag name="DISPLAYDEVICENUMBER" val="True"/>
  <p:tag name="RESETCHARTS" val="True"/>
  <p:tag name="ZEROBASED" val="False"/>
  <p:tag name="BACKUPSESSIONS" val="True"/>
  <p:tag name="MAXRESPONDERS" val="5"/>
  <p:tag name="USESCHEMECOLORS" val="True"/>
  <p:tag name="PARTLISTDEFAULT" val="0"/>
  <p:tag name="FIBNUMRESULTS" val="5"/>
  <p:tag name="RESPCOUNTERFORMAT" val="0"/>
  <p:tag name="BUBBLEVALUEFORMAT" val="0.0"/>
  <p:tag name="GRIDSIZE" val="{Width=800, Height=600}"/>
  <p:tag name="AUTOADJUSTPARTRANGE" val="True"/>
  <p:tag name="BACKUPMAINTENANCE" val="7"/>
  <p:tag name="CUSTOMCELLBACKCOLOR4" val="-8355712"/>
  <p:tag name="REALTIMEBACKUP" val="False"/>
  <p:tag name="CHARTVALUEFORMAT" val="0%"/>
  <p:tag name="CHARTCOLORS" val="0"/>
  <p:tag name="COUNTDOWNSTYLE" val="-1"/>
  <p:tag name="INCLUDEPPT" val="True"/>
  <p:tag name="CUSTOMCELLFORECOLOR" val="-16777216"/>
  <p:tag name="PARTICIPANTSINLEADERBOARD" val="5"/>
  <p:tag name="AUTOSIZEGRID" val="True"/>
  <p:tag name="BULLETTYPE" val="3"/>
  <p:tag name="FIBINCLUDEOTHER" val="True"/>
  <p:tag name="DELIMITERS" val="3.1"/>
  <p:tag name="TASKPANEKEY" val="74072442-7b1f-4ef4-b42c-91337cb3e4f8"/>
  <p:tag name="POWERPOINTVERSION" val="14.0"/>
  <p:tag name="TPFULLVERSION" val="4.3.2.1178"/>
  <p:tag name="ISPRING_RESOURCE_PATHS_HASH_PRESENTER" val="bed4ec59d86499af9a8459c4e8f3ed5e7de61f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  <p:tag name="COUNTDOWNSOUND" val="(None)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1_Depth">
  <a:themeElements>
    <a:clrScheme name="Custom 4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0070C0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2_Depth">
  <a:themeElements>
    <a:clrScheme name="Custom 3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0070C0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TC104033923[[fn=Depth]]</Template>
  <TotalTime>10517661</TotalTime>
  <Pages>10</Pages>
  <Words>685</Words>
  <Application>Microsoft Office PowerPoint</Application>
  <PresentationFormat>On-screen Show (4:3)</PresentationFormat>
  <Paragraphs>113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Corbel</vt:lpstr>
      <vt:lpstr>Times New Roman</vt:lpstr>
      <vt:lpstr>1_Depth</vt:lpstr>
      <vt:lpstr>2_Depth</vt:lpstr>
      <vt:lpstr>PowerPoint Presentation</vt:lpstr>
      <vt:lpstr>Step 2</vt:lpstr>
      <vt:lpstr>Instruments of Public Policy</vt:lpstr>
      <vt:lpstr>Health Care Policy:  The Affordable Care Act</vt:lpstr>
      <vt:lpstr>Lowi Policy Typology</vt:lpstr>
      <vt:lpstr>Construct Alternatives</vt:lpstr>
      <vt:lpstr>Instruments of Public Policy </vt:lpstr>
      <vt:lpstr>What Tools Do You See? </vt:lpstr>
      <vt:lpstr>Effective Policy Design:   Schneider and Ingram (1997)</vt:lpstr>
      <vt:lpstr>Categories of Policy Tools Schneider and Ingram (1997)</vt:lpstr>
      <vt:lpstr>What Are Some Innovative Ways to Develop Policy? </vt:lpstr>
      <vt:lpstr>Methods to Formulate Policy</vt:lpstr>
      <vt:lpstr>Construct Alternatives</vt:lpstr>
      <vt:lpstr>Wrap-Up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Public Policy</dc:title>
  <dc:subject>Introduction</dc:subject>
  <dc:creator>CIT</dc:creator>
  <cp:lastModifiedBy>GABLER_CHRISTINA</cp:lastModifiedBy>
  <cp:revision>502</cp:revision>
  <cp:lastPrinted>1601-01-01T00:00:00Z</cp:lastPrinted>
  <dcterms:created xsi:type="dcterms:W3CDTF">2017-03-26T21:50:50Z</dcterms:created>
  <dcterms:modified xsi:type="dcterms:W3CDTF">2018-08-13T21:32:22Z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furlongs@uwgb.edu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W:\POLICY\OUTLINES</vt:lpwstr>
  </property>
</Properties>
</file>